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  <p:sldMasterId id="2147483714" r:id="rId5"/>
    <p:sldMasterId id="2147483726" r:id="rId6"/>
  </p:sldMasterIdLst>
  <p:notesMasterIdLst>
    <p:notesMasterId r:id="rId35"/>
  </p:notesMasterIdLst>
  <p:handoutMasterIdLst>
    <p:handoutMasterId r:id="rId36"/>
  </p:handoutMasterIdLst>
  <p:sldIdLst>
    <p:sldId id="256" r:id="rId7"/>
    <p:sldId id="898" r:id="rId8"/>
    <p:sldId id="878" r:id="rId9"/>
    <p:sldId id="879" r:id="rId10"/>
    <p:sldId id="885" r:id="rId11"/>
    <p:sldId id="886" r:id="rId12"/>
    <p:sldId id="887" r:id="rId13"/>
    <p:sldId id="888" r:id="rId14"/>
    <p:sldId id="889" r:id="rId15"/>
    <p:sldId id="890" r:id="rId16"/>
    <p:sldId id="891" r:id="rId17"/>
    <p:sldId id="892" r:id="rId18"/>
    <p:sldId id="893" r:id="rId19"/>
    <p:sldId id="895" r:id="rId20"/>
    <p:sldId id="897" r:id="rId21"/>
    <p:sldId id="899" r:id="rId22"/>
    <p:sldId id="900" r:id="rId23"/>
    <p:sldId id="870" r:id="rId24"/>
    <p:sldId id="863" r:id="rId25"/>
    <p:sldId id="860" r:id="rId26"/>
    <p:sldId id="872" r:id="rId27"/>
    <p:sldId id="873" r:id="rId28"/>
    <p:sldId id="874" r:id="rId29"/>
    <p:sldId id="880" r:id="rId30"/>
    <p:sldId id="881" r:id="rId31"/>
    <p:sldId id="882" r:id="rId32"/>
    <p:sldId id="896" r:id="rId33"/>
    <p:sldId id="60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19B20F-8921-4AA8-86BB-4DFA64E70FB6}">
          <p14:sldIdLst>
            <p14:sldId id="256"/>
            <p14:sldId id="898"/>
            <p14:sldId id="878"/>
            <p14:sldId id="879"/>
            <p14:sldId id="885"/>
            <p14:sldId id="886"/>
            <p14:sldId id="887"/>
            <p14:sldId id="888"/>
            <p14:sldId id="889"/>
            <p14:sldId id="890"/>
            <p14:sldId id="891"/>
            <p14:sldId id="892"/>
            <p14:sldId id="893"/>
            <p14:sldId id="895"/>
            <p14:sldId id="897"/>
            <p14:sldId id="899"/>
            <p14:sldId id="900"/>
            <p14:sldId id="870"/>
            <p14:sldId id="863"/>
            <p14:sldId id="860"/>
            <p14:sldId id="872"/>
            <p14:sldId id="873"/>
            <p14:sldId id="874"/>
            <p14:sldId id="880"/>
            <p14:sldId id="881"/>
            <p14:sldId id="882"/>
            <p14:sldId id="896"/>
            <p14:sldId id="6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Green" initials="PG" lastIdx="8" clrIdx="0">
    <p:extLst>
      <p:ext uri="{19B8F6BF-5375-455C-9EA6-DF929625EA0E}">
        <p15:presenceInfo xmlns:p15="http://schemas.microsoft.com/office/powerpoint/2012/main" userId="84a8dbd73bad17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9"/>
    <a:srgbClr val="003300"/>
    <a:srgbClr val="A07111"/>
    <a:srgbClr val="B18A38"/>
    <a:srgbClr val="1F2B7D"/>
    <a:srgbClr val="002060"/>
    <a:srgbClr val="19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250" autoAdjust="0"/>
  </p:normalViewPr>
  <p:slideViewPr>
    <p:cSldViewPr snapToGrid="0">
      <p:cViewPr varScale="1">
        <p:scale>
          <a:sx n="94" d="100"/>
          <a:sy n="94" d="100"/>
        </p:scale>
        <p:origin x="78" y="2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FB33F-63CF-4B72-90C0-4D55C6729EDA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DFF81-C815-4067-A30E-55F30CAE72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644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EB5CD-065B-4433-9B81-D7D3B9DAA944}" type="datetimeFigureOut">
              <a:rPr lang="en-GB" smtClean="0"/>
              <a:t>28/07/2021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14DAE-89E5-438C-B298-CCD8B2A436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0DFA0-81CF-B642-B0A1-F7681E2A22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40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BC-3678-4E71-BE7E-CBB904C57919}" type="datetime1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48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1D51-4869-4F02-8CA2-B2CB1852F280}" type="datetime1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3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EED-2596-4817-B3A5-7D72FF7F4AC7}" type="datetime1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560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BC-3678-4E71-BE7E-CBB904C57919}" type="datetime1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229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36C-EB7E-42E0-BBBA-5032E7750C2E}" type="datetime1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77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AA22-9BF3-43D9-AEFF-2005AA2A7E40}" type="datetime1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882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3597-CDB1-4B3A-A5C9-D80A7D132F89}" type="datetime1">
              <a:rPr lang="en-GB" smtClean="0"/>
              <a:t>28/07/2021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701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985D-36A0-4389-B5C9-24A0BB59A2C0}" type="datetime1">
              <a:rPr lang="en-GB" smtClean="0"/>
              <a:t>28/07/2021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741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389-030C-4EF5-85F8-68B3C1072924}" type="datetime1">
              <a:rPr lang="en-GB" smtClean="0"/>
              <a:t>28/07/2021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655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C8F-00EB-4A12-B3B1-B06A74E85F25}" type="datetime1">
              <a:rPr lang="en-GB" smtClean="0"/>
              <a:t>28/07/2021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1292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9A6F-73EC-4887-8EA8-E6788CAB1DF4}" type="datetime1">
              <a:rPr lang="en-GB" smtClean="0"/>
              <a:t>28/07/2021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70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36C-EB7E-42E0-BBBA-5032E7750C2E}" type="datetime1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570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E600-F7BB-467C-A83B-C76B86988EFA}" type="datetime1">
              <a:rPr lang="en-GB" smtClean="0"/>
              <a:t>28/07/2021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2794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1D51-4869-4F02-8CA2-B2CB1852F280}" type="datetime1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7718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EED-2596-4817-B3A5-7D72FF7F4AC7}" type="datetime1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781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F108-92BF-493E-B9A9-7CA49BE5AB42}" type="datetime1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8661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2ABD6-FD9B-4B70-8AF2-7A3BD55FAE6A}" type="datetime1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132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9F06-4582-48D5-96DC-EB766029E31C}" type="datetime1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2291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80BDD-B4C4-4F20-B3F3-2C26F980FA2E}" type="datetime1">
              <a:rPr lang="en-GB" smtClean="0"/>
              <a:t>28/07/2021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2446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8BBC-C30A-49B5-AF75-32E5347ADEC8}" type="datetime1">
              <a:rPr lang="en-GB" smtClean="0"/>
              <a:t>28/07/2021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4458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2AE06-27F7-44D2-A0FC-5AB7908FB410}" type="datetime1">
              <a:rPr lang="en-GB" smtClean="0"/>
              <a:t>28/07/2021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9834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A162-9D88-4613-8724-8CE1C00005DC}" type="datetime1">
              <a:rPr lang="en-GB" smtClean="0"/>
              <a:t>28/07/2021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49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AA22-9BF3-43D9-AEFF-2005AA2A7E40}" type="datetime1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3458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B9DA-8EAA-42B4-A8AE-F24BED350CAD}" type="datetime1">
              <a:rPr lang="en-GB" smtClean="0"/>
              <a:t>28/07/2021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9636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EF2E-7B4E-476D-995B-2B05CC625CAE}" type="datetime1">
              <a:rPr lang="en-GB" smtClean="0"/>
              <a:t>28/07/2021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219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F45AF-315C-4B30-9234-937045A2E0E1}" type="datetime1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1830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4762-B141-44A5-9FD5-7F40F96ECDCC}" type="datetime1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644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3597-CDB1-4B3A-A5C9-D80A7D132F89}" type="datetime1">
              <a:rPr lang="en-GB" smtClean="0"/>
              <a:t>28/07/2021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0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985D-36A0-4389-B5C9-24A0BB59A2C0}" type="datetime1">
              <a:rPr lang="en-GB" smtClean="0"/>
              <a:t>28/07/2021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74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389-030C-4EF5-85F8-68B3C1072924}" type="datetime1">
              <a:rPr lang="en-GB" smtClean="0"/>
              <a:t>28/07/2021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02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C8F-00EB-4A12-B3B1-B06A74E85F25}" type="datetime1">
              <a:rPr lang="en-GB" smtClean="0"/>
              <a:t>28/07/2021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6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9A6F-73EC-4887-8EA8-E6788CAB1DF4}" type="datetime1">
              <a:rPr lang="en-GB" smtClean="0"/>
              <a:t>28/07/2021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40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E600-F7BB-467C-A83B-C76B86988EFA}" type="datetime1">
              <a:rPr lang="en-GB" smtClean="0"/>
              <a:t>28/07/2021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9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243A-EDD3-4561-B5FA-AA3A5A944F36}" type="datetime1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7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243A-EDD3-4561-B5FA-AA3A5A944F36}" type="datetime1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94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FE736-A140-4E41-A45D-A60AF21E3984}" type="datetime1">
              <a:rPr lang="en-GB" smtClean="0"/>
              <a:t>28/07/2021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412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808" y="534970"/>
            <a:ext cx="6333584" cy="2894030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NSG Pilkington – University of Liverpool Machine Learning Project: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28/07/2021</a:t>
            </a:r>
            <a:endParaRPr lang="en-GB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8260" y="3974265"/>
            <a:ext cx="3051142" cy="23316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Peter Green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Diego Echeverria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Sarini Jayasinghe</a:t>
            </a:r>
          </a:p>
          <a:p>
            <a:pPr algn="just"/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Institute,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877" y="1056950"/>
            <a:ext cx="89267" cy="1601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2" y="4737970"/>
            <a:ext cx="4503161" cy="18383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522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23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10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9FBBB2-E245-47E7-A314-DDA90B51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Differences between training and testing data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250A6-FA58-48BB-A872-03F60CACF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" y="1375727"/>
            <a:ext cx="8854440" cy="4980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B3F503-AE34-4F03-9000-7AFDBF66B434}"/>
              </a:ext>
            </a:extLst>
          </p:cNvPr>
          <p:cNvSpPr txBox="1"/>
          <p:nvPr/>
        </p:nvSpPr>
        <p:spPr>
          <a:xfrm>
            <a:off x="645160" y="863126"/>
            <a:ext cx="1075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Actually, not as much overlap as might appear?</a:t>
            </a:r>
          </a:p>
        </p:txBody>
      </p:sp>
    </p:spTree>
    <p:extLst>
      <p:ext uri="{BB962C8B-B14F-4D97-AF65-F5344CB8AC3E}">
        <p14:creationId xmlns:p14="http://schemas.microsoft.com/office/powerpoint/2010/main" val="267917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11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9FBBB2-E245-47E7-A314-DDA90B51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Differences between training and testing data</a:t>
            </a:r>
            <a:endParaRPr lang="en-GB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3F503-AE34-4F03-9000-7AFDBF66B434}"/>
              </a:ext>
            </a:extLst>
          </p:cNvPr>
          <p:cNvSpPr txBox="1"/>
          <p:nvPr/>
        </p:nvSpPr>
        <p:spPr>
          <a:xfrm>
            <a:off x="645160" y="863126"/>
            <a:ext cx="1075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we tried including all of the other data that has been sent to us: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788E4A-78A9-4E4B-9AED-761D9BE9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605" y="1282171"/>
            <a:ext cx="8093636" cy="459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798A37-68CE-406B-8A1B-90A5DCBF61ED}"/>
              </a:ext>
            </a:extLst>
          </p:cNvPr>
          <p:cNvSpPr txBox="1"/>
          <p:nvPr/>
        </p:nvSpPr>
        <p:spPr>
          <a:xfrm>
            <a:off x="645160" y="5744964"/>
            <a:ext cx="1075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</a:t>
            </a:r>
            <a:r>
              <a:rPr lang="en-GB" i="1" dirty="0"/>
              <a:t>should</a:t>
            </a:r>
            <a:r>
              <a:rPr lang="en-GB" dirty="0"/>
              <a:t> be better… so more data is needed?</a:t>
            </a:r>
          </a:p>
        </p:txBody>
      </p:sp>
    </p:spTree>
    <p:extLst>
      <p:ext uri="{BB962C8B-B14F-4D97-AF65-F5344CB8AC3E}">
        <p14:creationId xmlns:p14="http://schemas.microsoft.com/office/powerpoint/2010/main" val="1676543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12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9FBBB2-E245-47E7-A314-DDA90B51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 Processes and Large Datasets</a:t>
            </a:r>
            <a:endParaRPr lang="en-GB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B3F503-AE34-4F03-9000-7AFDBF66B434}"/>
                  </a:ext>
                </a:extLst>
              </p:cNvPr>
              <p:cNvSpPr txBox="1"/>
              <p:nvPr/>
            </p:nvSpPr>
            <p:spPr>
              <a:xfrm>
                <a:off x="665480" y="1244126"/>
                <a:ext cx="1075436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u="sng" dirty="0"/>
                  <a:t>Standard GP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i="1" dirty="0"/>
                  <a:t>N</a:t>
                </a:r>
                <a:r>
                  <a:rPr lang="en-GB" dirty="0"/>
                  <a:t> training 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With a standard GP we must compute the distance between each combination of training points, to make a distance matrix, </a:t>
                </a:r>
                <a:r>
                  <a:rPr lang="en-GB" b="1" i="1" dirty="0"/>
                  <a:t>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Using the first 3 datasets as training,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≈15,000</m:t>
                    </m:r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64 bit numbers so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15,000×15,000×64=14×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GB" dirty="0"/>
                  <a:t> so 14 Gb (!)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We also have to invert a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matrix, whose computation scales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matrix inverse means that you might have to wait a long time; not true if we run out of memory…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r>
                  <a:rPr lang="en-GB" u="sng" dirty="0"/>
                  <a:t>Other forms of GP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Huge amount of research has gone into making GPs more scalable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Here we can start by considering the ‘product of experts’ approach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This could be useful as it will allow us to use an algorithm that has ‘memory’ of key events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B3F503-AE34-4F03-9000-7AFDBF66B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80" y="1244126"/>
                <a:ext cx="10754360" cy="3693319"/>
              </a:xfrm>
              <a:prstGeom prst="rect">
                <a:avLst/>
              </a:prstGeom>
              <a:blipFill>
                <a:blip r:embed="rId2"/>
                <a:stretch>
                  <a:fillRect l="-454" t="-825" b="-16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7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13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9FBBB2-E245-47E7-A314-DDA90B51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of Experts Gaussian Process</a:t>
            </a:r>
            <a:endParaRPr lang="en-GB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3F503-AE34-4F03-9000-7AFDBF66B434}"/>
              </a:ext>
            </a:extLst>
          </p:cNvPr>
          <p:cNvSpPr txBox="1"/>
          <p:nvPr/>
        </p:nvSpPr>
        <p:spPr>
          <a:xfrm>
            <a:off x="665480" y="1244126"/>
            <a:ext cx="10754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brief, we divide up the training data into small subsets and each GP is trained only on a subset of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this way we realise local ‘experts’.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full prediction is then made my multiplying the predictions of the experts.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4FC9CD-13F7-4BEF-AA95-ED6288BB2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78" y="2182680"/>
            <a:ext cx="5464022" cy="411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01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14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9FBBB2-E245-47E7-A314-DDA90B51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of Experts Gaussian Process</a:t>
            </a:r>
            <a:endParaRPr lang="en-GB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3F503-AE34-4F03-9000-7AFDBF66B434}"/>
              </a:ext>
            </a:extLst>
          </p:cNvPr>
          <p:cNvSpPr txBox="1"/>
          <p:nvPr/>
        </p:nvSpPr>
        <p:spPr>
          <a:xfrm>
            <a:off x="665480" y="1244126"/>
            <a:ext cx="10754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can keep an ‘expert’ at key rises in fault density that we have previously seen.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could also decide to add another expert if the model has missed something important.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Unfortunately, the confidence bounds on PoE GPs tends to be overly optimistic.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 are ways around this [</a:t>
            </a:r>
            <a:r>
              <a:rPr lang="en-GB" b="0" i="0" dirty="0" err="1">
                <a:solidFill>
                  <a:srgbClr val="222222"/>
                </a:solidFill>
                <a:effectLst/>
              </a:rPr>
              <a:t>Deisenroth</a:t>
            </a:r>
            <a:r>
              <a:rPr lang="en-GB" b="0" i="0" dirty="0">
                <a:solidFill>
                  <a:srgbClr val="222222"/>
                </a:solidFill>
                <a:effectLst/>
              </a:rPr>
              <a:t>, M., &amp; Ng, J. W. (2015, June)]</a:t>
            </a:r>
            <a:r>
              <a:rPr lang="en-GB" dirty="0"/>
              <a:t>, but is probably a secondary issue?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0" i="0" dirty="0" err="1">
                <a:solidFill>
                  <a:srgbClr val="222222"/>
                </a:solidFill>
                <a:effectLst/>
              </a:rPr>
              <a:t>Deisenroth</a:t>
            </a:r>
            <a:r>
              <a:rPr lang="en-GB" b="0" i="0" dirty="0">
                <a:solidFill>
                  <a:srgbClr val="222222"/>
                </a:solidFill>
                <a:effectLst/>
              </a:rPr>
              <a:t>, M., &amp; Ng, J. W. (2015, June). Distributed gaussian processes. In </a:t>
            </a:r>
            <a:r>
              <a:rPr lang="en-GB" b="0" i="1" dirty="0">
                <a:solidFill>
                  <a:srgbClr val="222222"/>
                </a:solidFill>
                <a:effectLst/>
              </a:rPr>
              <a:t>International Conference on Machine Learning</a:t>
            </a:r>
            <a:r>
              <a:rPr lang="en-GB" b="0" i="0" dirty="0">
                <a:solidFill>
                  <a:srgbClr val="222222"/>
                </a:solidFill>
                <a:effectLst/>
              </a:rPr>
              <a:t> (pp. 1481-1490). PMLR.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5306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15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9FBBB2-E245-47E7-A314-DDA90B51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Script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DCA00-D806-4029-9698-B94FA22D1835}"/>
              </a:ext>
            </a:extLst>
          </p:cNvPr>
          <p:cNvSpPr txBox="1"/>
          <p:nvPr/>
        </p:nvSpPr>
        <p:spPr>
          <a:xfrm>
            <a:off x="558800" y="1188720"/>
            <a:ext cx="1130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testing script was very complicated, so Sarini has developed a simpler version (now reviewed).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did find a bug, though it’s not clear if this was in the original testing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Results now more like what I would expect (note that, here, PCA is applied to all of the inputs and not just the key inputs identified by the Gaussian Process).</a:t>
            </a:r>
          </a:p>
        </p:txBody>
      </p:sp>
    </p:spTree>
    <p:extLst>
      <p:ext uri="{BB962C8B-B14F-4D97-AF65-F5344CB8AC3E}">
        <p14:creationId xmlns:p14="http://schemas.microsoft.com/office/powerpoint/2010/main" val="1372995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16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9FBBB2-E245-47E7-A314-DDA90B51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Script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6D4E6-615E-4EDF-A241-F408E3017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7" t="1111" r="9852" b="6593"/>
          <a:stretch/>
        </p:blipFill>
        <p:spPr>
          <a:xfrm>
            <a:off x="431800" y="967980"/>
            <a:ext cx="6459010" cy="47368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A330C6-CB94-4E71-89E9-96F9D0123D6A}"/>
              </a:ext>
            </a:extLst>
          </p:cNvPr>
          <p:cNvSpPr txBox="1"/>
          <p:nvPr/>
        </p:nvSpPr>
        <p:spPr>
          <a:xfrm>
            <a:off x="7198360" y="1600200"/>
            <a:ext cx="452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Initially furnace state isn’t visible on the PCA plot and the GP ‘flatlines’ as we would expect.</a:t>
            </a:r>
          </a:p>
        </p:txBody>
      </p:sp>
    </p:spTree>
    <p:extLst>
      <p:ext uri="{BB962C8B-B14F-4D97-AF65-F5344CB8AC3E}">
        <p14:creationId xmlns:p14="http://schemas.microsoft.com/office/powerpoint/2010/main" val="3051484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17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9FBBB2-E245-47E7-A314-DDA90B51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Script</a:t>
            </a:r>
            <a:endParaRPr lang="en-GB" sz="3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A330C6-CB94-4E71-89E9-96F9D0123D6A}"/>
              </a:ext>
            </a:extLst>
          </p:cNvPr>
          <p:cNvSpPr txBox="1"/>
          <p:nvPr/>
        </p:nvSpPr>
        <p:spPr>
          <a:xfrm>
            <a:off x="7198360" y="1600200"/>
            <a:ext cx="4526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However, when we are close to training data, the GP behaves more like we would expect.</a:t>
            </a:r>
          </a:p>
          <a:p>
            <a:endParaRPr lang="en-GB" dirty="0"/>
          </a:p>
          <a:p>
            <a:r>
              <a:rPr lang="en-GB" dirty="0"/>
              <a:t>This figure is one of the highlights – 72 hour prediction of a rise in fault density.</a:t>
            </a:r>
          </a:p>
          <a:p>
            <a:endParaRPr lang="en-GB" dirty="0"/>
          </a:p>
          <a:p>
            <a:r>
              <a:rPr lang="en-GB" dirty="0"/>
              <a:t>Using more training data could really help us here (</a:t>
            </a:r>
            <a:r>
              <a:rPr lang="en-GB" dirty="0" err="1"/>
              <a:t>MoE</a:t>
            </a:r>
            <a:r>
              <a:rPr lang="en-GB" dirty="0"/>
              <a:t> GP).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BA433-BF80-45DD-B80E-93B392CD1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4" t="592" r="9852" b="7315"/>
          <a:stretch/>
        </p:blipFill>
        <p:spPr>
          <a:xfrm>
            <a:off x="467360" y="1012825"/>
            <a:ext cx="6459976" cy="483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13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18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Regression- order of relevance</a:t>
            </a:r>
            <a:endParaRPr lang="en-GB" sz="3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7120128" y="1100769"/>
            <a:ext cx="270662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Clustering data along the time series to recognise the order of tag data relevance in different time periods</a:t>
            </a:r>
            <a:endParaRPr lang="en-GB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72" y="780283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2"/>
          <a:stretch/>
        </p:blipFill>
        <p:spPr bwMode="auto">
          <a:xfrm>
            <a:off x="6096000" y="2287715"/>
            <a:ext cx="6096000" cy="4116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539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19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Regression- order of relevance</a:t>
            </a:r>
            <a:endParaRPr lang="en-GB" sz="3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7985760" y="935956"/>
            <a:ext cx="270662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Data clustered along the time series (arbitrary)</a:t>
            </a:r>
            <a:endParaRPr lang="en-GB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92" y="1228344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2353056" y="2474976"/>
            <a:ext cx="5632704" cy="20482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450336" y="2474976"/>
            <a:ext cx="4535424" cy="20482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193536" y="2474976"/>
            <a:ext cx="1792224" cy="20482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7985760" y="2319747"/>
            <a:ext cx="270662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For cluster 1, 3, 4 and 10 finding most relevant tag data was unsuccessful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935574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F2B0A-09D7-42A2-AE21-F3D1ACAD1F4F}"/>
              </a:ext>
            </a:extLst>
          </p:cNvPr>
          <p:cNvSpPr txBox="1"/>
          <p:nvPr/>
        </p:nvSpPr>
        <p:spPr>
          <a:xfrm>
            <a:off x="1000760" y="1300480"/>
            <a:ext cx="975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Differences between training and testing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Gaussian Processes on large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Testing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Gaussian Process regression – order of relevance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459387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20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Regression- order of relevance</a:t>
            </a:r>
            <a:endParaRPr lang="en-GB" sz="3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7437120" y="1118836"/>
            <a:ext cx="270662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Data clusters separated along the time series (arbitrary)</a:t>
            </a:r>
            <a:endParaRPr lang="en-GB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0" y="1228344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3352800" y="2213289"/>
            <a:ext cx="4035552" cy="56039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352800" y="2213289"/>
            <a:ext cx="4035552" cy="83471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194304" y="2213289"/>
            <a:ext cx="4218432" cy="189541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7437120" y="2077985"/>
            <a:ext cx="270662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For cluster 1, 3, 4 and 10 finding most relevant tag data was unsuccessful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13865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48" y="1313688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21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Regression- order of relevance</a:t>
            </a:r>
            <a:endParaRPr lang="en-GB" sz="3400" dirty="0"/>
          </a:p>
        </p:txBody>
      </p:sp>
      <p:sp>
        <p:nvSpPr>
          <p:cNvPr id="2" name="Rectangle 1"/>
          <p:cNvSpPr/>
          <p:nvPr/>
        </p:nvSpPr>
        <p:spPr>
          <a:xfrm>
            <a:off x="6839712" y="1447550"/>
            <a:ext cx="53279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2913 Closed Bottom Temperature - Port 1 (PV)</a:t>
            </a:r>
          </a:p>
          <a:p>
            <a:r>
              <a:rPr lang="en-US" sz="1400" b="1" dirty="0"/>
              <a:t>2922 Closed Bottom Temperature - Downstream Working End (PV)</a:t>
            </a:r>
          </a:p>
          <a:p>
            <a:r>
              <a:rPr lang="en-US" sz="1400" b="1" dirty="0"/>
              <a:t>7546 Open Crown Temperature - Port 1 (PV)</a:t>
            </a:r>
          </a:p>
          <a:p>
            <a:r>
              <a:rPr lang="en-US" sz="1400" b="1" dirty="0"/>
              <a:t>7746 Open Crown Temperature - Port 2 (PV)</a:t>
            </a:r>
            <a:endParaRPr lang="en-GB" sz="1400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304032" y="2231136"/>
            <a:ext cx="3413760" cy="5486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7571232" y="3184189"/>
            <a:ext cx="270662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Manual separation of data clusters along the time series</a:t>
            </a:r>
            <a:endParaRPr lang="en-GB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6961632" y="975134"/>
            <a:ext cx="270662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Order of relevance – cluster 1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211415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P\Desktop\Figure_1_cluster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33" y="1438656"/>
            <a:ext cx="58515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22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Regression- order of relevance</a:t>
            </a:r>
            <a:endParaRPr lang="en-GB" sz="3400" dirty="0"/>
          </a:p>
        </p:txBody>
      </p:sp>
      <p:sp>
        <p:nvSpPr>
          <p:cNvPr id="2" name="Rectangle 1"/>
          <p:cNvSpPr/>
          <p:nvPr/>
        </p:nvSpPr>
        <p:spPr>
          <a:xfrm>
            <a:off x="6851904" y="1520702"/>
            <a:ext cx="53279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2921 Closed Bottom Temperature - Upstream Working End (PV)</a:t>
            </a:r>
          </a:p>
          <a:p>
            <a:r>
              <a:rPr lang="en-US" sz="1400" b="1" dirty="0"/>
              <a:t>10091 Furnace Load</a:t>
            </a:r>
          </a:p>
          <a:p>
            <a:r>
              <a:rPr lang="en-US" sz="1400" b="1" dirty="0"/>
              <a:t>10271 Open Crown Temperature - Upstream Refiner (PV)</a:t>
            </a:r>
          </a:p>
          <a:p>
            <a:r>
              <a:rPr lang="en-US" sz="1400" b="1" dirty="0"/>
              <a:t>7483 Open Crown Temperature - Port 6 (PV)</a:t>
            </a:r>
            <a:endParaRPr lang="en-GB" sz="1400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523488" y="2218944"/>
            <a:ext cx="3218370" cy="56083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6961632" y="975134"/>
            <a:ext cx="270662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Order of relevance – cluster 2</a:t>
            </a:r>
            <a:endParaRPr lang="en-GB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7571232" y="3184189"/>
            <a:ext cx="270662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Manual separation of data clusters along the time series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299880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28094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23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Regression- order of relevance</a:t>
            </a:r>
            <a:endParaRPr lang="en-GB" sz="3400" dirty="0"/>
          </a:p>
        </p:txBody>
      </p:sp>
      <p:sp>
        <p:nvSpPr>
          <p:cNvPr id="2" name="Rectangle 1"/>
          <p:cNvSpPr/>
          <p:nvPr/>
        </p:nvSpPr>
        <p:spPr>
          <a:xfrm>
            <a:off x="6851904" y="1471934"/>
            <a:ext cx="53279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2921 Closed Bottom Temperature - Upstream Working End (PV)</a:t>
            </a:r>
          </a:p>
          <a:p>
            <a:r>
              <a:rPr lang="en-US" sz="1400" b="1" dirty="0"/>
              <a:t>2922 Closed Bottom Temperature - Downstream Working End (PV)</a:t>
            </a:r>
          </a:p>
          <a:p>
            <a:r>
              <a:rPr lang="en-US" sz="1400" b="1" dirty="0"/>
              <a:t>10091 Furnace Load</a:t>
            </a:r>
          </a:p>
          <a:p>
            <a:r>
              <a:rPr lang="en-US" sz="1400" b="1" dirty="0"/>
              <a:t>2918 Closed Bottom Temperature - Port 6 (PV)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157728" y="2151888"/>
            <a:ext cx="3694176" cy="71323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872" y="2670048"/>
            <a:ext cx="5273134" cy="365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6961632" y="975134"/>
            <a:ext cx="270662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Order of relevance – cluster 3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12086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4" y="1438656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24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Regression- order of relevance</a:t>
            </a:r>
            <a:endParaRPr lang="en-GB" sz="3400" dirty="0"/>
          </a:p>
        </p:txBody>
      </p:sp>
      <p:sp>
        <p:nvSpPr>
          <p:cNvPr id="2" name="Rectangle 1"/>
          <p:cNvSpPr/>
          <p:nvPr/>
        </p:nvSpPr>
        <p:spPr>
          <a:xfrm>
            <a:off x="6851904" y="1447550"/>
            <a:ext cx="53279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2922 Closed Bottom Temperature - Downstream Working End (PV)</a:t>
            </a:r>
          </a:p>
          <a:p>
            <a:r>
              <a:rPr lang="en-US" sz="1400" b="1" dirty="0"/>
              <a:t>2921 Closed Bottom Temperature - Upstream Working End (PV)</a:t>
            </a:r>
          </a:p>
          <a:p>
            <a:r>
              <a:rPr lang="en-US" sz="1400" b="1" dirty="0"/>
              <a:t>200000 Front Wall Temperature Average (PV)</a:t>
            </a:r>
          </a:p>
          <a:p>
            <a:r>
              <a:rPr lang="en-US" sz="1400" b="1" dirty="0"/>
              <a:t>7673 Open Crown Temperature - Port 5 (PV)</a:t>
            </a:r>
            <a:endParaRPr lang="en-GB" sz="1400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548128" y="2206752"/>
            <a:ext cx="4108704" cy="134112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6961632" y="975134"/>
            <a:ext cx="270662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Order of relevance – cluster 4</a:t>
            </a:r>
            <a:endParaRPr lang="en-GB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7571232" y="3184189"/>
            <a:ext cx="270662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Manual separation of data clusters along the time series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969531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P\Desktop\Figure_1_cluster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30" y="1595419"/>
            <a:ext cx="58515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25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Regression- order of relevance</a:t>
            </a:r>
            <a:endParaRPr lang="en-GB" sz="3400" dirty="0"/>
          </a:p>
        </p:txBody>
      </p:sp>
      <p:sp>
        <p:nvSpPr>
          <p:cNvPr id="2" name="Rectangle 1"/>
          <p:cNvSpPr/>
          <p:nvPr/>
        </p:nvSpPr>
        <p:spPr>
          <a:xfrm>
            <a:off x="6851904" y="1628697"/>
            <a:ext cx="53279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10091 Furnace Load</a:t>
            </a:r>
          </a:p>
          <a:p>
            <a:r>
              <a:rPr lang="en-US" sz="1400" b="1" dirty="0"/>
              <a:t>2921 Closed Bottom Temperature - Upstream Working End (PV)</a:t>
            </a:r>
          </a:p>
          <a:p>
            <a:r>
              <a:rPr lang="en-US" sz="1400" b="1" dirty="0"/>
              <a:t>2922 Closed Bottom Temperature - Downstream Working End (PV)</a:t>
            </a:r>
          </a:p>
          <a:p>
            <a:r>
              <a:rPr lang="en-US" sz="1400" b="1" dirty="0"/>
              <a:t>200000 Front Wall Temperature Average (PV)</a:t>
            </a:r>
            <a:endParaRPr lang="en-GB" sz="1400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096512" y="2072473"/>
            <a:ext cx="2755392" cy="147539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7571232" y="3184189"/>
            <a:ext cx="270662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Manual separation of data clusters along the time series</a:t>
            </a:r>
            <a:endParaRPr lang="en-GB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6961632" y="975134"/>
            <a:ext cx="270662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Order of relevance – cluster 5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776715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\Desktop\Figure_1_cluster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98" y="1684591"/>
            <a:ext cx="5851525" cy="438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26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Regression- order of relevance</a:t>
            </a:r>
            <a:endParaRPr lang="en-GB" sz="3400" dirty="0"/>
          </a:p>
        </p:txBody>
      </p:sp>
      <p:sp>
        <p:nvSpPr>
          <p:cNvPr id="2" name="Rectangle 1"/>
          <p:cNvSpPr/>
          <p:nvPr/>
        </p:nvSpPr>
        <p:spPr>
          <a:xfrm>
            <a:off x="6864096" y="1508510"/>
            <a:ext cx="53279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10091 Furnace Load</a:t>
            </a:r>
          </a:p>
          <a:p>
            <a:r>
              <a:rPr lang="en-US" sz="1400" b="1" dirty="0"/>
              <a:t>10425 Calculated Cullet Ratio</a:t>
            </a:r>
          </a:p>
          <a:p>
            <a:r>
              <a:rPr lang="en-US" sz="1400" b="1" dirty="0"/>
              <a:t>2921 Closed Bottom Temperature - Upstream Working End (PV)</a:t>
            </a:r>
          </a:p>
          <a:p>
            <a:r>
              <a:rPr lang="en-US" sz="1400" b="1" dirty="0"/>
              <a:t>9400 Port 2 Gas Flow (SP)</a:t>
            </a:r>
            <a:endParaRPr lang="en-GB" sz="1400" b="1" dirty="0"/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 flipH="1">
            <a:off x="3078480" y="2072473"/>
            <a:ext cx="3773424" cy="232680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7571232" y="3184189"/>
            <a:ext cx="270662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Manual separation of data clusters along the time series</a:t>
            </a:r>
            <a:endParaRPr lang="en-GB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21830-909E-417D-B89A-6944316CA77C}"/>
              </a:ext>
            </a:extLst>
          </p:cNvPr>
          <p:cNvSpPr txBox="1"/>
          <p:nvPr/>
        </p:nvSpPr>
        <p:spPr>
          <a:xfrm>
            <a:off x="6961632" y="975134"/>
            <a:ext cx="270662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Order of relevance – cluster 6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28199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27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9FBBB2-E245-47E7-A314-DDA90B51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  <a:endParaRPr lang="en-GB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3F503-AE34-4F03-9000-7AFDBF66B434}"/>
              </a:ext>
            </a:extLst>
          </p:cNvPr>
          <p:cNvSpPr txBox="1"/>
          <p:nvPr/>
        </p:nvSpPr>
        <p:spPr>
          <a:xfrm>
            <a:off x="665480" y="1244126"/>
            <a:ext cx="10754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Implementation of PoE Gaussian Process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Using all of dataset 3 as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Using concatenation of datasets 1, 2, and 3 as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PCA only showing key inputs identified by the GP.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Including confidence bounds.</a:t>
            </a:r>
          </a:p>
        </p:txBody>
      </p:sp>
    </p:spTree>
    <p:extLst>
      <p:ext uri="{BB962C8B-B14F-4D97-AF65-F5344CB8AC3E}">
        <p14:creationId xmlns:p14="http://schemas.microsoft.com/office/powerpoint/2010/main" val="3725454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19248" y="2816932"/>
            <a:ext cx="8712968" cy="1224136"/>
          </a:xfrm>
        </p:spPr>
        <p:txBody>
          <a:bodyPr>
            <a:noAutofit/>
          </a:bodyPr>
          <a:lstStyle/>
          <a:p>
            <a:pPr algn="ctr"/>
            <a:r>
              <a:rPr lang="en-GB" sz="3000" b="1" dirty="0">
                <a:solidFill>
                  <a:schemeClr val="bg1"/>
                </a:solidFill>
              </a:rPr>
              <a:t>Thank you for your attention.</a:t>
            </a:r>
            <a:br>
              <a:rPr lang="en-GB" sz="3000" b="1" dirty="0">
                <a:solidFill>
                  <a:schemeClr val="bg1"/>
                </a:solidFill>
              </a:rPr>
            </a:br>
            <a:br>
              <a:rPr lang="en-GB" sz="3000" b="1" dirty="0">
                <a:solidFill>
                  <a:srgbClr val="B18A38"/>
                </a:solidFill>
              </a:rPr>
            </a:br>
            <a:r>
              <a:rPr lang="en-GB" sz="3000" b="1" dirty="0">
                <a:solidFill>
                  <a:srgbClr val="B18A38"/>
                </a:solidFill>
                <a:latin typeface="Arial" pitchFamily="34" charset="0"/>
                <a:cs typeface="Arial" pitchFamily="34" charset="0"/>
              </a:rPr>
              <a:t>ANY QUESTIONS?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08227-E5E7-4186-BD4F-34C176D7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A82F2-471F-417C-A344-04021FFD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44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2913 Closed Bottom Temperature - Port 1 (PV)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04730-0161-4BF1-BC14-EE93DD2D1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120" y="891540"/>
            <a:ext cx="5206280" cy="3774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91968D-E4C7-4B0C-867D-51FB9BFECCAB}"/>
              </a:ext>
            </a:extLst>
          </p:cNvPr>
          <p:cNvSpPr txBox="1"/>
          <p:nvPr/>
        </p:nvSpPr>
        <p:spPr>
          <a:xfrm>
            <a:off x="137160" y="1738174"/>
            <a:ext cx="2402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previous signal had been normalised in the figure (my fault!)</a:t>
            </a:r>
          </a:p>
          <a:p>
            <a:endParaRPr lang="en-GB" dirty="0"/>
          </a:p>
          <a:p>
            <a:r>
              <a:rPr lang="en-GB" dirty="0"/>
              <a:t>Range is now as expected (</a:t>
            </a:r>
            <a:r>
              <a:rPr lang="en-GB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862 – 1093</a:t>
            </a:r>
            <a:r>
              <a:rPr lang="en-GB" dirty="0"/>
              <a:t>).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50B4EA-1C0F-4073-8047-E6CCB28F59D1}"/>
              </a:ext>
            </a:extLst>
          </p:cNvPr>
          <p:cNvCxnSpPr>
            <a:cxnSpLocks/>
          </p:cNvCxnSpPr>
          <p:nvPr/>
        </p:nvCxnSpPr>
        <p:spPr>
          <a:xfrm flipV="1">
            <a:off x="2428240" y="2313940"/>
            <a:ext cx="660400" cy="1117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2A40D6-30AD-4D1A-87B4-16C75BBB49B7}"/>
              </a:ext>
            </a:extLst>
          </p:cNvPr>
          <p:cNvSpPr txBox="1"/>
          <p:nvPr/>
        </p:nvSpPr>
        <p:spPr>
          <a:xfrm>
            <a:off x="8691880" y="2948940"/>
            <a:ext cx="229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are taking training data from the 25</a:t>
            </a:r>
            <a:r>
              <a:rPr lang="en-GB" baseline="30000" dirty="0"/>
              <a:t>th</a:t>
            </a:r>
            <a:r>
              <a:rPr lang="en-GB" dirty="0"/>
              <a:t> July 2020 onwards.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220860-D639-47BA-BB6F-622962D53792}"/>
              </a:ext>
            </a:extLst>
          </p:cNvPr>
          <p:cNvCxnSpPr/>
          <p:nvPr/>
        </p:nvCxnSpPr>
        <p:spPr>
          <a:xfrm flipH="1" flipV="1">
            <a:off x="5550260" y="2049780"/>
            <a:ext cx="3010260" cy="14427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0B7F1D-6F1F-4479-A19A-76A34EAF4ACD}"/>
              </a:ext>
            </a:extLst>
          </p:cNvPr>
          <p:cNvSpPr txBox="1"/>
          <p:nvPr/>
        </p:nvSpPr>
        <p:spPr>
          <a:xfrm>
            <a:off x="899160" y="51397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Subsequently found that the third post-processed dataset contains one additional column of data that is not present in the others.</a:t>
            </a:r>
          </a:p>
        </p:txBody>
      </p:sp>
    </p:spTree>
    <p:extLst>
      <p:ext uri="{BB962C8B-B14F-4D97-AF65-F5344CB8AC3E}">
        <p14:creationId xmlns:p14="http://schemas.microsoft.com/office/powerpoint/2010/main" val="2499747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9FBBB2-E245-47E7-A314-DDA90B51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15119 Furnace Pressure (PV)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587BB-59E1-46C7-B618-831B29BD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174" y="1666240"/>
            <a:ext cx="5466953" cy="3876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B24EAF-8D35-4FB0-9486-D8A44D4F52A0}"/>
              </a:ext>
            </a:extLst>
          </p:cNvPr>
          <p:cNvSpPr txBox="1"/>
          <p:nvPr/>
        </p:nvSpPr>
        <p:spPr>
          <a:xfrm>
            <a:off x="487680" y="108712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Range is now -0.2 to 0.2mbar.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4216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5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9FBBB2-E245-47E7-A314-DDA90B51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7546 Open Crown Temperature - Port 1 (PV)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343C4B-FFBF-40D4-A77D-D93BF2F6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91" y="1572320"/>
            <a:ext cx="5951330" cy="44119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C0E519-DCCF-4E74-8B28-372B05A93A3E}"/>
              </a:ext>
            </a:extLst>
          </p:cNvPr>
          <p:cNvSpPr txBox="1"/>
          <p:nvPr/>
        </p:nvSpPr>
        <p:spPr>
          <a:xfrm>
            <a:off x="574040" y="848360"/>
            <a:ext cx="696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Range is 1360 to 1560 (over selected training period).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965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6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9FBBB2-E245-47E7-A314-DDA90B51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10091 Furnace Load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254EE-5879-4D28-8F7A-FE9067B8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591" y="1722120"/>
            <a:ext cx="6167009" cy="441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483D89-829C-4C6B-B3D6-0D34AA7254E8}"/>
              </a:ext>
            </a:extLst>
          </p:cNvPr>
          <p:cNvSpPr txBox="1"/>
          <p:nvPr/>
        </p:nvSpPr>
        <p:spPr>
          <a:xfrm>
            <a:off x="335280" y="1041400"/>
            <a:ext cx="742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Around 4000-5800 with some outliers removed:</a:t>
            </a:r>
          </a:p>
        </p:txBody>
      </p:sp>
    </p:spTree>
    <p:extLst>
      <p:ext uri="{BB962C8B-B14F-4D97-AF65-F5344CB8AC3E}">
        <p14:creationId xmlns:p14="http://schemas.microsoft.com/office/powerpoint/2010/main" val="3533118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7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9FBBB2-E245-47E7-A314-DDA90B51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9400 Port 2 Gas Flow (SP)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F246A8-329A-469B-9766-839A8FC24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09" y="1481022"/>
            <a:ext cx="6564031" cy="4609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57FF8D-CF3A-48BE-8DD3-9B2D9E533159}"/>
              </a:ext>
            </a:extLst>
          </p:cNvPr>
          <p:cNvSpPr txBox="1"/>
          <p:nvPr/>
        </p:nvSpPr>
        <p:spPr>
          <a:xfrm>
            <a:off x="629920" y="843280"/>
            <a:ext cx="71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800 – 1100 over the training period.</a:t>
            </a:r>
          </a:p>
        </p:txBody>
      </p:sp>
    </p:spTree>
    <p:extLst>
      <p:ext uri="{BB962C8B-B14F-4D97-AF65-F5344CB8AC3E}">
        <p14:creationId xmlns:p14="http://schemas.microsoft.com/office/powerpoint/2010/main" val="380395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8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9FBBB2-E245-47E7-A314-DDA90B51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Differences between training and testing data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5AA0C-3665-406B-AD72-27769325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5" y="1107440"/>
            <a:ext cx="3388895" cy="2602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2AD3E2-FFF5-42A4-9D40-5E95916F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128" y="1132445"/>
            <a:ext cx="3220539" cy="2480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3FD95A-8565-4FE4-B91B-68AD83D45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835" y="1073754"/>
            <a:ext cx="3436147" cy="259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0C7424-51B1-4FCD-A3DA-5656AAE46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37" y="3709522"/>
            <a:ext cx="3220537" cy="2467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0694B0-6900-4577-B94C-D36E18CBA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8129" y="3730435"/>
            <a:ext cx="3220538" cy="24259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4AE8C8-E1C9-4F67-A686-8C48DCD06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0544" y="3730435"/>
            <a:ext cx="3387176" cy="261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41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9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9FBBB2-E245-47E7-A314-DDA90B51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GB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Differences between training and testing data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C7F70-861E-4122-A620-399422B21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6" y="1386840"/>
            <a:ext cx="3615651" cy="2712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B53B3F-1B4E-471D-8B7A-63219CEA5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811" y="1313091"/>
            <a:ext cx="3633834" cy="278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7FC767-D20C-4744-A54C-0D93C9809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149" y="1313091"/>
            <a:ext cx="3831651" cy="29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8035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54465209625D4CB369453FB2E2B467" ma:contentTypeVersion="6" ma:contentTypeDescription="Create a new document." ma:contentTypeScope="" ma:versionID="f2f955f05461eb9b22d7b185a228daa3">
  <xsd:schema xmlns:xsd="http://www.w3.org/2001/XMLSchema" xmlns:xs="http://www.w3.org/2001/XMLSchema" xmlns:p="http://schemas.microsoft.com/office/2006/metadata/properties" xmlns:ns2="c6535d9a-7d45-4ead-bb0b-dea21fd11d16" targetNamespace="http://schemas.microsoft.com/office/2006/metadata/properties" ma:root="true" ma:fieldsID="7e7f3b8bac52a1123316c2ba2a559409" ns2:_="">
    <xsd:import namespace="c6535d9a-7d45-4ead-bb0b-dea21fd11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35d9a-7d45-4ead-bb0b-dea21fd11d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49DF4B-3BA3-4372-804A-3BF851B9F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1EC74E-BCA9-4ADE-8A96-153DC1193A29}">
  <ds:schemaRefs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c6535d9a-7d45-4ead-bb0b-dea21fd11d16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7A7CF59-A7AF-476B-A3D2-2ABD24B0B5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535d9a-7d45-4ead-bb0b-dea21fd11d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1464</Words>
  <Application>Microsoft Office PowerPoint</Application>
  <PresentationFormat>Widescreen</PresentationFormat>
  <Paragraphs>195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2_Office Theme</vt:lpstr>
      <vt:lpstr>3_Office Theme</vt:lpstr>
      <vt:lpstr>4_Office Theme</vt:lpstr>
      <vt:lpstr>NSG Pilkington – University of Liverpool Machine Learning Project:  28/07/2021</vt:lpstr>
      <vt:lpstr>Today</vt:lpstr>
      <vt:lpstr>2913 Closed Bottom Temperature - Port 1 (PV)</vt:lpstr>
      <vt:lpstr>15119 Furnace Pressure (PV)</vt:lpstr>
      <vt:lpstr>7546 Open Crown Temperature - Port 1 (PV)</vt:lpstr>
      <vt:lpstr>10091 Furnace Load</vt:lpstr>
      <vt:lpstr>9400 Port 2 Gas Flow (SP)</vt:lpstr>
      <vt:lpstr>Differences between training and testing data</vt:lpstr>
      <vt:lpstr>Differences between training and testing data</vt:lpstr>
      <vt:lpstr>Differences between training and testing data</vt:lpstr>
      <vt:lpstr>Differences between training and testing data</vt:lpstr>
      <vt:lpstr>Gaussian Processes and Large Datasets</vt:lpstr>
      <vt:lpstr>Product of Experts Gaussian Process</vt:lpstr>
      <vt:lpstr>Product of Experts Gaussian Process</vt:lpstr>
      <vt:lpstr>Testing Script</vt:lpstr>
      <vt:lpstr>Testing Script</vt:lpstr>
      <vt:lpstr>Testing Script</vt:lpstr>
      <vt:lpstr>GP Regression- order of relevance</vt:lpstr>
      <vt:lpstr>GP Regression- order of relevance</vt:lpstr>
      <vt:lpstr>GP Regression- order of relevance</vt:lpstr>
      <vt:lpstr>GP Regression- order of relevance</vt:lpstr>
      <vt:lpstr>GP Regression- order of relevance</vt:lpstr>
      <vt:lpstr>GP Regression- order of relevance</vt:lpstr>
      <vt:lpstr>GP Regression- order of relevance</vt:lpstr>
      <vt:lpstr>GP Regression- order of relevance</vt:lpstr>
      <vt:lpstr>GP Regression- order of relevance</vt:lpstr>
      <vt:lpstr>Next Steps</vt:lpstr>
      <vt:lpstr>Thank you for your attention.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NSG Pilkington – University of Liverpool Machine Learning Project:  25/11/2020</dc:title>
  <dc:creator>Diego Echeverria</dc:creator>
  <cp:lastModifiedBy>Peter Green</cp:lastModifiedBy>
  <cp:revision>1599</cp:revision>
  <dcterms:created xsi:type="dcterms:W3CDTF">2020-12-01T17:36:12Z</dcterms:created>
  <dcterms:modified xsi:type="dcterms:W3CDTF">2021-07-28T08:04:47Z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0x0101005754465209625D4CB369453FB2E2B467</vt:lpwstr>
  </property>
</Properties>
</file>